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ThreadFox sample is for digital-product creators. It is a fictional worked example with synthetic narration, not a live Reddit posting. Our example business is An original printable workshop-planning workbook. The audience is Independent teachers preparing their first small workshop. Give your AI those specifics before asking it to draft.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this fictional exercise, the rules say: share products only in the monthly creator thread. Include your affiliation. Do not message members to advertise. In a real run, your AI finds and saves the actual rule source and observation date, and checks your account's eligibility. Missing evidence is a question to resolve, not permission to assume.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contribution angle is: Explain a simple workshop timing exercise that works without the paid workbook. The downloadable worksheet includes a complete draft. Notice that it offers a useful technique and discloses the creator's role. The AI should adapt to the real community rather than conceal a promotion. A useful exercise does not override a community's promotion or AI-content restrictions. Do not present another creator's results or reviews as your own.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Pick a small technique your product teaches. Make that technique useful on its own, disclose your role, and identify the exact permitted thread. Compare visits, purchases and support questions separately. Open threadfox dot vip slash lab to create your business job file. The forty nine dollar operator kit launches your own connected AI with the instructions and local tools to research communities, write and publish posts, handle useful replies and record actual outcomes. You provide business direction and authorization; your AI does the outreach. AI access is separate. The owner reports AI handled most posts and comments; the million view case study uses cumulative observations of an eight day posting cohort, not guaranteed results.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9E9"/>
        </a:solidFill>
        <a:effectLst/>
      </p:bgPr>
    </p:bg>
    <p:spTree>
      <p:nvGrpSpPr>
        <p:cNvPr id="1" name=""/>
        <p:cNvGrpSpPr/>
        <p:nvPr/>
      </p:nvGrpSpPr>
      <p:grpSpPr/>
      <p:sp>
        <p:nvSpPr>
          <p:cNvPr id="2" name="TextBox 1"/>
          <p:cNvSpPr txBox="1"/>
          <p:nvPr/>
        </p:nvSpPr>
        <p:spPr>
          <a:xfrm>
            <a:off x="457200" y="164592"/>
            <a:ext cx="4572000" cy="502920"/>
          </a:xfrm>
          <a:prstGeom prst="rect">
            <a:avLst/>
          </a:prstGeom>
          <a:noFill/>
        </p:spPr>
        <p:txBody>
          <a:bodyPr wrap="square">
            <a:spAutoFit/>
          </a:bodyPr>
          <a:lstStyle/>
          <a:p>
            <a:pPr>
              <a:defRPr sz="2500" b="1">
                <a:solidFill>
                  <a:srgbClr val="292040"/>
                </a:solidFill>
                <a:latin typeface="Fredoka"/>
              </a:defRPr>
            </a:pPr>
            <a:r>
              <a:t>ThreadFox</a:t>
            </a:r>
          </a:p>
        </p:txBody>
      </p:sp>
      <p:sp>
        <p:nvSpPr>
          <p:cNvPr id="3" name="Rounded Rectangle 2"/>
          <p:cNvSpPr/>
          <p:nvPr/>
        </p:nvSpPr>
        <p:spPr>
          <a:xfrm>
            <a:off x="9784080" y="228600"/>
            <a:ext cx="1874519" cy="384048"/>
          </a:xfrm>
          <a:prstGeom prst="roundRect">
            <a:avLst/>
          </a:prstGeom>
          <a:solidFill>
            <a:srgbClr val="FFDF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875520" y="219456"/>
            <a:ext cx="1783080" cy="365760"/>
          </a:xfrm>
          <a:prstGeom prst="rect">
            <a:avLst/>
          </a:prstGeom>
          <a:noFill/>
        </p:spPr>
        <p:txBody>
          <a:bodyPr wrap="square">
            <a:spAutoFit/>
          </a:bodyPr>
          <a:lstStyle/>
          <a:p>
            <a:pPr>
              <a:defRPr sz="1000" b="1">
                <a:solidFill>
                  <a:srgbClr val="292040"/>
                </a:solidFill>
                <a:latin typeface="DM Sans"/>
              </a:defRPr>
            </a:pPr>
            <a:r>
              <a:t>OPERATOR STUDIO</a:t>
            </a:r>
          </a:p>
        </p:txBody>
      </p:sp>
      <p:sp>
        <p:nvSpPr>
          <p:cNvPr id="5" name="TextBox 4"/>
          <p:cNvSpPr txBox="1"/>
          <p:nvPr/>
        </p:nvSpPr>
        <p:spPr>
          <a:xfrm>
            <a:off x="548640" y="1097280"/>
            <a:ext cx="5486400" cy="2286000"/>
          </a:xfrm>
          <a:prstGeom prst="rect">
            <a:avLst/>
          </a:prstGeom>
          <a:noFill/>
        </p:spPr>
        <p:txBody>
          <a:bodyPr wrap="square">
            <a:spAutoFit/>
          </a:bodyPr>
          <a:lstStyle/>
          <a:p>
            <a:pPr>
              <a:defRPr sz="3000" b="1">
                <a:solidFill>
                  <a:srgbClr val="292040"/>
                </a:solidFill>
                <a:latin typeface="Fredoka"/>
              </a:defRPr>
            </a:pPr>
            <a:r>
              <a:t>For digital-product creators</a:t>
            </a:r>
          </a:p>
        </p:txBody>
      </p:sp>
      <p:sp>
        <p:nvSpPr>
          <p:cNvPr id="6" name="TextBox 5"/>
          <p:cNvSpPr txBox="1"/>
          <p:nvPr/>
        </p:nvSpPr>
        <p:spPr>
          <a:xfrm>
            <a:off x="594360" y="3657600"/>
            <a:ext cx="5303520" cy="2286000"/>
          </a:xfrm>
          <a:prstGeom prst="rect">
            <a:avLst/>
          </a:prstGeom>
          <a:noFill/>
        </p:spPr>
        <p:txBody>
          <a:bodyPr wrap="square">
            <a:spAutoFit/>
          </a:bodyPr>
          <a:lstStyle/>
          <a:p>
            <a:pPr>
              <a:defRPr sz="2100" b="0">
                <a:solidFill>
                  <a:srgbClr val="292040"/>
                </a:solidFill>
                <a:latin typeface="DM Sans"/>
              </a:defRPr>
            </a:pPr>
            <a:r>
              <a:t>Start with a useful contribution.</a:t>
            </a:r>
          </a:p>
          <a:p>
            <a:pPr>
              <a:defRPr sz="2100" b="0">
                <a:solidFill>
                  <a:srgbClr val="292040"/>
                </a:solidFill>
                <a:latin typeface="DM Sans"/>
              </a:defRPr>
            </a:pPr>
            <a:r>
              <a:t>Give your AI a business, an audience and an objective.</a:t>
            </a:r>
          </a:p>
        </p:txBody>
      </p:sp>
      <p:pic>
        <p:nvPicPr>
          <p:cNvPr id="7" name="Picture 6" descr="fox-studio.png"/>
          <p:cNvPicPr>
            <a:picLocks noChangeAspect="1"/>
          </p:cNvPicPr>
          <p:nvPr/>
        </p:nvPicPr>
        <p:blipFill>
          <a:blip r:embed="rId2"/>
          <a:stretch>
            <a:fillRect/>
          </a:stretch>
        </p:blipFill>
        <p:spPr>
          <a:xfrm>
            <a:off x="6400800" y="1371600"/>
            <a:ext cx="5394960" cy="4046220"/>
          </a:xfrm>
          <a:prstGeom prst="rect">
            <a:avLst/>
          </a:prstGeom>
        </p:spPr>
      </p:pic>
      <p:sp>
        <p:nvSpPr>
          <p:cNvPr id="8" name="TextBox 7"/>
          <p:cNvSpPr txBox="1"/>
          <p:nvPr/>
        </p:nvSpPr>
        <p:spPr>
          <a:xfrm>
            <a:off x="475488" y="6419088"/>
            <a:ext cx="10972800" cy="274320"/>
          </a:xfrm>
          <a:prstGeom prst="rect">
            <a:avLst/>
          </a:prstGeom>
          <a:noFill/>
        </p:spPr>
        <p:txBody>
          <a:bodyPr wrap="square">
            <a:spAutoFit/>
          </a:bodyPr>
          <a:lstStyle/>
          <a:p>
            <a:pPr>
              <a:defRPr sz="1000" b="0">
                <a:solidFill>
                  <a:srgbClr val="292040"/>
                </a:solidFill>
                <a:latin typeface="DM Sans"/>
              </a:defRPr>
            </a:pPr>
            <a:r>
              <a:t>THREADFOX / AMF INDIANA                                     FIELD NOTES / 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9E9"/>
        </a:solidFill>
        <a:effectLst/>
      </p:bgPr>
    </p:bg>
    <p:spTree>
      <p:nvGrpSpPr>
        <p:cNvPr id="1" name=""/>
        <p:cNvGrpSpPr/>
        <p:nvPr/>
      </p:nvGrpSpPr>
      <p:grpSpPr/>
      <p:sp>
        <p:nvSpPr>
          <p:cNvPr id="2" name="TextBox 1"/>
          <p:cNvSpPr txBox="1"/>
          <p:nvPr/>
        </p:nvSpPr>
        <p:spPr>
          <a:xfrm>
            <a:off x="457200" y="164592"/>
            <a:ext cx="4572000" cy="502920"/>
          </a:xfrm>
          <a:prstGeom prst="rect">
            <a:avLst/>
          </a:prstGeom>
          <a:noFill/>
        </p:spPr>
        <p:txBody>
          <a:bodyPr wrap="square">
            <a:spAutoFit/>
          </a:bodyPr>
          <a:lstStyle/>
          <a:p>
            <a:pPr>
              <a:defRPr sz="2500" b="1">
                <a:solidFill>
                  <a:srgbClr val="292040"/>
                </a:solidFill>
                <a:latin typeface="Fredoka"/>
              </a:defRPr>
            </a:pPr>
            <a:r>
              <a:t>ThreadFox</a:t>
            </a:r>
          </a:p>
        </p:txBody>
      </p:sp>
      <p:sp>
        <p:nvSpPr>
          <p:cNvPr id="3" name="Rounded Rectangle 2"/>
          <p:cNvSpPr/>
          <p:nvPr/>
        </p:nvSpPr>
        <p:spPr>
          <a:xfrm>
            <a:off x="9784080" y="228600"/>
            <a:ext cx="1874519" cy="384048"/>
          </a:xfrm>
          <a:prstGeom prst="roundRect">
            <a:avLst/>
          </a:prstGeom>
          <a:solidFill>
            <a:srgbClr val="FFDF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875520" y="219456"/>
            <a:ext cx="1783080" cy="365760"/>
          </a:xfrm>
          <a:prstGeom prst="rect">
            <a:avLst/>
          </a:prstGeom>
          <a:noFill/>
        </p:spPr>
        <p:txBody>
          <a:bodyPr wrap="square">
            <a:spAutoFit/>
          </a:bodyPr>
          <a:lstStyle/>
          <a:p>
            <a:pPr>
              <a:defRPr sz="1000" b="1">
                <a:solidFill>
                  <a:srgbClr val="292040"/>
                </a:solidFill>
                <a:latin typeface="DM Sans"/>
              </a:defRPr>
            </a:pPr>
            <a:r>
              <a:t>OPERATOR STUDIO</a:t>
            </a:r>
          </a:p>
        </p:txBody>
      </p:sp>
      <p:sp>
        <p:nvSpPr>
          <p:cNvPr id="5" name="Rounded Rectangle 4"/>
          <p:cNvSpPr/>
          <p:nvPr/>
        </p:nvSpPr>
        <p:spPr>
          <a:xfrm>
            <a:off x="329184" y="960120"/>
            <a:ext cx="11521440" cy="5257800"/>
          </a:xfrm>
          <a:prstGeom prst="roundRect">
            <a:avLst/>
          </a:prstGeom>
          <a:solidFill>
            <a:srgbClr val="DED7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03504" y="1170432"/>
            <a:ext cx="10698480" cy="1554480"/>
          </a:xfrm>
          <a:prstGeom prst="rect">
            <a:avLst/>
          </a:prstGeom>
          <a:noFill/>
        </p:spPr>
        <p:txBody>
          <a:bodyPr wrap="square">
            <a:spAutoFit/>
          </a:bodyPr>
          <a:lstStyle/>
          <a:p>
            <a:pPr>
              <a:defRPr sz="3200" b="1">
                <a:solidFill>
                  <a:srgbClr val="292040"/>
                </a:solidFill>
                <a:latin typeface="Fredoka"/>
              </a:defRPr>
            </a:pPr>
            <a:r>
              <a:t>Find the permitted route</a:t>
            </a:r>
          </a:p>
        </p:txBody>
      </p:sp>
      <p:sp>
        <p:nvSpPr>
          <p:cNvPr id="7" name="Rounded Rectangle 6"/>
          <p:cNvSpPr/>
          <p:nvPr/>
        </p:nvSpPr>
        <p:spPr>
          <a:xfrm>
            <a:off x="566928" y="2944368"/>
            <a:ext cx="11045952" cy="2423160"/>
          </a:xfrm>
          <a:prstGeom prst="roundRect">
            <a:avLst/>
          </a:prstGeom>
          <a:solidFill>
            <a:srgbClr val="FFF9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04672" y="3108960"/>
            <a:ext cx="10561320" cy="2148840"/>
          </a:xfrm>
          <a:prstGeom prst="rect">
            <a:avLst/>
          </a:prstGeom>
          <a:noFill/>
        </p:spPr>
        <p:txBody>
          <a:bodyPr wrap="square">
            <a:spAutoFit/>
          </a:bodyPr>
          <a:lstStyle/>
          <a:p>
            <a:pPr>
              <a:defRPr sz="2300" b="0">
                <a:solidFill>
                  <a:srgbClr val="292040"/>
                </a:solidFill>
                <a:latin typeface="DM Sans"/>
              </a:defRPr>
            </a:pPr>
            <a:r>
              <a:t>Your AI researches current rules.</a:t>
            </a:r>
          </a:p>
          <a:p>
            <a:pPr>
              <a:defRPr sz="2300" b="0">
                <a:solidFill>
                  <a:srgbClr val="292040"/>
                </a:solidFill>
                <a:latin typeface="DM Sans"/>
              </a:defRPr>
            </a:pPr>
            <a:r>
              <a:t>It finds a permitted posting route.</a:t>
            </a:r>
          </a:p>
        </p:txBody>
      </p:sp>
      <p:sp>
        <p:nvSpPr>
          <p:cNvPr id="9" name="TextBox 8"/>
          <p:cNvSpPr txBox="1"/>
          <p:nvPr/>
        </p:nvSpPr>
        <p:spPr>
          <a:xfrm>
            <a:off x="475488" y="6419088"/>
            <a:ext cx="10972800" cy="274320"/>
          </a:xfrm>
          <a:prstGeom prst="rect">
            <a:avLst/>
          </a:prstGeom>
          <a:noFill/>
        </p:spPr>
        <p:txBody>
          <a:bodyPr wrap="square">
            <a:spAutoFit/>
          </a:bodyPr>
          <a:lstStyle/>
          <a:p>
            <a:pPr>
              <a:defRPr sz="1000" b="0">
                <a:solidFill>
                  <a:srgbClr val="292040"/>
                </a:solidFill>
                <a:latin typeface="DM Sans"/>
              </a:defRPr>
            </a:pPr>
            <a:r>
              <a:t>THREADFOX / AMF INDIANA                                     FIELD NOTES / 02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9E9"/>
        </a:solidFill>
        <a:effectLst/>
      </p:bgPr>
    </p:bg>
    <p:spTree>
      <p:nvGrpSpPr>
        <p:cNvPr id="1" name=""/>
        <p:cNvGrpSpPr/>
        <p:nvPr/>
      </p:nvGrpSpPr>
      <p:grpSpPr/>
      <p:sp>
        <p:nvSpPr>
          <p:cNvPr id="2" name="TextBox 1"/>
          <p:cNvSpPr txBox="1"/>
          <p:nvPr/>
        </p:nvSpPr>
        <p:spPr>
          <a:xfrm>
            <a:off x="457200" y="164592"/>
            <a:ext cx="4572000" cy="502920"/>
          </a:xfrm>
          <a:prstGeom prst="rect">
            <a:avLst/>
          </a:prstGeom>
          <a:noFill/>
        </p:spPr>
        <p:txBody>
          <a:bodyPr wrap="square">
            <a:spAutoFit/>
          </a:bodyPr>
          <a:lstStyle/>
          <a:p>
            <a:pPr>
              <a:defRPr sz="2500" b="1">
                <a:solidFill>
                  <a:srgbClr val="292040"/>
                </a:solidFill>
                <a:latin typeface="Fredoka"/>
              </a:defRPr>
            </a:pPr>
            <a:r>
              <a:t>ThreadFox</a:t>
            </a:r>
          </a:p>
        </p:txBody>
      </p:sp>
      <p:sp>
        <p:nvSpPr>
          <p:cNvPr id="3" name="Rounded Rectangle 2"/>
          <p:cNvSpPr/>
          <p:nvPr/>
        </p:nvSpPr>
        <p:spPr>
          <a:xfrm>
            <a:off x="9784080" y="228600"/>
            <a:ext cx="1874519" cy="384048"/>
          </a:xfrm>
          <a:prstGeom prst="roundRect">
            <a:avLst/>
          </a:prstGeom>
          <a:solidFill>
            <a:srgbClr val="FFDF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875520" y="219456"/>
            <a:ext cx="1783080" cy="365760"/>
          </a:xfrm>
          <a:prstGeom prst="rect">
            <a:avLst/>
          </a:prstGeom>
          <a:noFill/>
        </p:spPr>
        <p:txBody>
          <a:bodyPr wrap="square">
            <a:spAutoFit/>
          </a:bodyPr>
          <a:lstStyle/>
          <a:p>
            <a:pPr>
              <a:defRPr sz="1000" b="1">
                <a:solidFill>
                  <a:srgbClr val="292040"/>
                </a:solidFill>
                <a:latin typeface="DM Sans"/>
              </a:defRPr>
            </a:pPr>
            <a:r>
              <a:t>OPERATOR STUDIO</a:t>
            </a:r>
          </a:p>
        </p:txBody>
      </p:sp>
      <p:sp>
        <p:nvSpPr>
          <p:cNvPr id="5" name="Rounded Rectangle 4"/>
          <p:cNvSpPr/>
          <p:nvPr/>
        </p:nvSpPr>
        <p:spPr>
          <a:xfrm>
            <a:off x="329184" y="960120"/>
            <a:ext cx="11521440" cy="5257800"/>
          </a:xfrm>
          <a:prstGeom prst="roundRect">
            <a:avLst/>
          </a:prstGeom>
          <a:solidFill>
            <a:srgbClr val="DED7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03504" y="1170432"/>
            <a:ext cx="10698480" cy="1554480"/>
          </a:xfrm>
          <a:prstGeom prst="rect">
            <a:avLst/>
          </a:prstGeom>
          <a:noFill/>
        </p:spPr>
        <p:txBody>
          <a:bodyPr wrap="square">
            <a:spAutoFit/>
          </a:bodyPr>
          <a:lstStyle/>
          <a:p>
            <a:pPr>
              <a:defRPr sz="3200" b="1">
                <a:solidFill>
                  <a:srgbClr val="292040"/>
                </a:solidFill>
                <a:latin typeface="Fredoka"/>
              </a:defRPr>
            </a:pPr>
            <a:r>
              <a:t>Make the post useful</a:t>
            </a:r>
          </a:p>
        </p:txBody>
      </p:sp>
      <p:sp>
        <p:nvSpPr>
          <p:cNvPr id="7" name="Rounded Rectangle 6"/>
          <p:cNvSpPr/>
          <p:nvPr/>
        </p:nvSpPr>
        <p:spPr>
          <a:xfrm>
            <a:off x="566928" y="2944368"/>
            <a:ext cx="11045952" cy="2423160"/>
          </a:xfrm>
          <a:prstGeom prst="roundRect">
            <a:avLst/>
          </a:prstGeom>
          <a:solidFill>
            <a:srgbClr val="FFF9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04672" y="3108960"/>
            <a:ext cx="10561320" cy="2148840"/>
          </a:xfrm>
          <a:prstGeom prst="rect">
            <a:avLst/>
          </a:prstGeom>
          <a:noFill/>
        </p:spPr>
        <p:txBody>
          <a:bodyPr wrap="square">
            <a:spAutoFit/>
          </a:bodyPr>
          <a:lstStyle/>
          <a:p>
            <a:pPr>
              <a:defRPr sz="2300" b="0">
                <a:solidFill>
                  <a:srgbClr val="292040"/>
                </a:solidFill>
                <a:latin typeface="DM Sans"/>
              </a:defRPr>
            </a:pPr>
            <a:r>
              <a:t>Explain a simple workshop timing exercise that works without the paid workbook.</a:t>
            </a:r>
          </a:p>
        </p:txBody>
      </p:sp>
      <p:sp>
        <p:nvSpPr>
          <p:cNvPr id="9" name="TextBox 8"/>
          <p:cNvSpPr txBox="1"/>
          <p:nvPr/>
        </p:nvSpPr>
        <p:spPr>
          <a:xfrm>
            <a:off x="475488" y="6419088"/>
            <a:ext cx="10972800" cy="274320"/>
          </a:xfrm>
          <a:prstGeom prst="rect">
            <a:avLst/>
          </a:prstGeom>
          <a:noFill/>
        </p:spPr>
        <p:txBody>
          <a:bodyPr wrap="square">
            <a:spAutoFit/>
          </a:bodyPr>
          <a:lstStyle/>
          <a:p>
            <a:pPr>
              <a:defRPr sz="1000" b="0">
                <a:solidFill>
                  <a:srgbClr val="292040"/>
                </a:solidFill>
                <a:latin typeface="DM Sans"/>
              </a:defRPr>
            </a:pPr>
            <a:r>
              <a:t>THREADFOX / AMF INDIANA                                     FIELD NOTES / 03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9E9"/>
        </a:solidFill>
        <a:effectLst/>
      </p:bgPr>
    </p:bg>
    <p:spTree>
      <p:nvGrpSpPr>
        <p:cNvPr id="1" name=""/>
        <p:cNvGrpSpPr/>
        <p:nvPr/>
      </p:nvGrpSpPr>
      <p:grpSpPr/>
      <p:sp>
        <p:nvSpPr>
          <p:cNvPr id="2" name="TextBox 1"/>
          <p:cNvSpPr txBox="1"/>
          <p:nvPr/>
        </p:nvSpPr>
        <p:spPr>
          <a:xfrm>
            <a:off x="457200" y="164592"/>
            <a:ext cx="4572000" cy="502920"/>
          </a:xfrm>
          <a:prstGeom prst="rect">
            <a:avLst/>
          </a:prstGeom>
          <a:noFill/>
        </p:spPr>
        <p:txBody>
          <a:bodyPr wrap="square">
            <a:spAutoFit/>
          </a:bodyPr>
          <a:lstStyle/>
          <a:p>
            <a:pPr>
              <a:defRPr sz="2500" b="1">
                <a:solidFill>
                  <a:srgbClr val="292040"/>
                </a:solidFill>
                <a:latin typeface="Fredoka"/>
              </a:defRPr>
            </a:pPr>
            <a:r>
              <a:t>ThreadFox</a:t>
            </a:r>
          </a:p>
        </p:txBody>
      </p:sp>
      <p:sp>
        <p:nvSpPr>
          <p:cNvPr id="3" name="Rounded Rectangle 2"/>
          <p:cNvSpPr/>
          <p:nvPr/>
        </p:nvSpPr>
        <p:spPr>
          <a:xfrm>
            <a:off x="9784080" y="228600"/>
            <a:ext cx="1874519" cy="384048"/>
          </a:xfrm>
          <a:prstGeom prst="roundRect">
            <a:avLst/>
          </a:prstGeom>
          <a:solidFill>
            <a:srgbClr val="FFDF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875520" y="219456"/>
            <a:ext cx="1783080" cy="365760"/>
          </a:xfrm>
          <a:prstGeom prst="rect">
            <a:avLst/>
          </a:prstGeom>
          <a:noFill/>
        </p:spPr>
        <p:txBody>
          <a:bodyPr wrap="square">
            <a:spAutoFit/>
          </a:bodyPr>
          <a:lstStyle/>
          <a:p>
            <a:pPr>
              <a:defRPr sz="1000" b="1">
                <a:solidFill>
                  <a:srgbClr val="292040"/>
                </a:solidFill>
                <a:latin typeface="DM Sans"/>
              </a:defRPr>
            </a:pPr>
            <a:r>
              <a:t>OPERATOR STUDIO</a:t>
            </a:r>
          </a:p>
        </p:txBody>
      </p:sp>
      <p:sp>
        <p:nvSpPr>
          <p:cNvPr id="5" name="Rounded Rectangle 4"/>
          <p:cNvSpPr/>
          <p:nvPr/>
        </p:nvSpPr>
        <p:spPr>
          <a:xfrm>
            <a:off x="329184" y="960120"/>
            <a:ext cx="11521440" cy="5257800"/>
          </a:xfrm>
          <a:prstGeom prst="roundRect">
            <a:avLst/>
          </a:prstGeom>
          <a:solidFill>
            <a:srgbClr val="DED7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03504" y="1170432"/>
            <a:ext cx="10698480" cy="1554480"/>
          </a:xfrm>
          <a:prstGeom prst="rect">
            <a:avLst/>
          </a:prstGeom>
          <a:noFill/>
        </p:spPr>
        <p:txBody>
          <a:bodyPr wrap="square">
            <a:spAutoFit/>
          </a:bodyPr>
          <a:lstStyle/>
          <a:p>
            <a:pPr>
              <a:defRPr sz="3200" b="1">
                <a:solidFill>
                  <a:srgbClr val="292040"/>
                </a:solidFill>
                <a:latin typeface="Fredoka"/>
              </a:defRPr>
            </a:pPr>
            <a:r>
              <a:t>Hand the job to your AI</a:t>
            </a:r>
          </a:p>
        </p:txBody>
      </p:sp>
      <p:sp>
        <p:nvSpPr>
          <p:cNvPr id="7" name="Rounded Rectangle 6"/>
          <p:cNvSpPr/>
          <p:nvPr/>
        </p:nvSpPr>
        <p:spPr>
          <a:xfrm>
            <a:off x="566928" y="2944368"/>
            <a:ext cx="11045952" cy="2423160"/>
          </a:xfrm>
          <a:prstGeom prst="roundRect">
            <a:avLst/>
          </a:prstGeom>
          <a:solidFill>
            <a:srgbClr val="FFF9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04672" y="3108960"/>
            <a:ext cx="10561320" cy="2148840"/>
          </a:xfrm>
          <a:prstGeom prst="rect">
            <a:avLst/>
          </a:prstGeom>
          <a:noFill/>
        </p:spPr>
        <p:txBody>
          <a:bodyPr wrap="square">
            <a:spAutoFit/>
          </a:bodyPr>
          <a:lstStyle/>
          <a:p>
            <a:pPr>
              <a:defRPr sz="2300" b="0">
                <a:solidFill>
                  <a:srgbClr val="292040"/>
                </a:solidFill>
                <a:latin typeface="DM Sans"/>
              </a:defRPr>
            </a:pPr>
            <a:r>
              <a:t>Launch your AI operator.</a:t>
            </a:r>
          </a:p>
          <a:p>
            <a:pPr>
              <a:defRPr sz="2300" b="0">
                <a:solidFill>
                  <a:srgbClr val="292040"/>
                </a:solidFill>
                <a:latin typeface="DM Sans"/>
              </a:defRPr>
            </a:pPr>
            <a:r>
              <a:t>It researches, writes, publishes and follows through.</a:t>
            </a:r>
          </a:p>
        </p:txBody>
      </p:sp>
      <p:sp>
        <p:nvSpPr>
          <p:cNvPr id="9" name="TextBox 8"/>
          <p:cNvSpPr txBox="1"/>
          <p:nvPr/>
        </p:nvSpPr>
        <p:spPr>
          <a:xfrm>
            <a:off x="475488" y="6419088"/>
            <a:ext cx="10972800" cy="274320"/>
          </a:xfrm>
          <a:prstGeom prst="rect">
            <a:avLst/>
          </a:prstGeom>
          <a:noFill/>
        </p:spPr>
        <p:txBody>
          <a:bodyPr wrap="square">
            <a:spAutoFit/>
          </a:bodyPr>
          <a:lstStyle/>
          <a:p>
            <a:pPr>
              <a:defRPr sz="1000" b="0">
                <a:solidFill>
                  <a:srgbClr val="292040"/>
                </a:solidFill>
                <a:latin typeface="DM Sans"/>
              </a:defRPr>
            </a:pPr>
            <a:r>
              <a:t>THREADFOX / AMF INDIANA                                     FIELD NOTES / 04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ThreadFox / For digital-product creators</dc:title>
  <dc:subject/>
  <dc:creator>AMF Indiana</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