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ThreadFox sample is for newsletter creators. It is a fictional worked example with synthetic narration, not a live Reddit posting. Our example business is A paid neighborhood gardening newsletter. The audience is Beginner balcony gardeners with limited space. Give your AI those specifics before asking it to draft.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this fictional exercise, the rules say: weekly promotion thread only. Disclose ownership. No unsolicited promotional DMs. In a real run, your AI finds and saves the actual rule source and observation date, and checks your account's eligibility. Missing evidence is a question to resolve, not permission to assume.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contribution angle is: Offer a three-question balcony growing checklist before suggesting plants. The downloadable worksheet includes a complete draft. Notice that it offers a useful technique and discloses the creator's role. The AI should adapt to the real community rather than conceal a promotion. The example does not establish that a real gardening community permits paid-newsletter promotion. A newsletter subscription is also not the same outcome as a Reddit view.</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Choose one problem your next issue helps solve. Give readers a useful observation or checklist in the post itself. Record the permitted route and measure relevant visits separately from subscriptions. Open threadfox dot vip slash lab to create your business job file. The forty nine dollar operator kit launches your own connected AI with the instructions and local tools to research communities, write and publish posts, handle useful replies and record actual outcomes. You provide business direction and authorization; your AI does the outreach. AI access is separate. The owner reports AI handled most posts and comments; the million view case study uses cumulative observations of an eight day posting cohort, not guaranteed results.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9E9"/>
        </a:solidFill>
        <a:effectLst/>
      </p:bgPr>
    </p:bg>
    <p:spTree>
      <p:nvGrpSpPr>
        <p:cNvPr id="1" name=""/>
        <p:cNvGrpSpPr/>
        <p:nvPr/>
      </p:nvGrpSpPr>
      <p:grpSpPr/>
      <p:sp>
        <p:nvSpPr>
          <p:cNvPr id="2" name="TextBox 1"/>
          <p:cNvSpPr txBox="1"/>
          <p:nvPr/>
        </p:nvSpPr>
        <p:spPr>
          <a:xfrm>
            <a:off x="457200" y="164592"/>
            <a:ext cx="4572000" cy="502920"/>
          </a:xfrm>
          <a:prstGeom prst="rect">
            <a:avLst/>
          </a:prstGeom>
          <a:noFill/>
        </p:spPr>
        <p:txBody>
          <a:bodyPr wrap="square">
            <a:spAutoFit/>
          </a:bodyPr>
          <a:lstStyle/>
          <a:p>
            <a:pPr>
              <a:defRPr sz="2500" b="1">
                <a:solidFill>
                  <a:srgbClr val="292040"/>
                </a:solidFill>
                <a:latin typeface="Fredoka"/>
              </a:defRPr>
            </a:pPr>
            <a:r>
              <a:t>ThreadFox</a:t>
            </a:r>
          </a:p>
        </p:txBody>
      </p:sp>
      <p:sp>
        <p:nvSpPr>
          <p:cNvPr id="3" name="Rounded Rectangle 2"/>
          <p:cNvSpPr/>
          <p:nvPr/>
        </p:nvSpPr>
        <p:spPr>
          <a:xfrm>
            <a:off x="9784080" y="228600"/>
            <a:ext cx="1874519" cy="384048"/>
          </a:xfrm>
          <a:prstGeom prst="roundRect">
            <a:avLst/>
          </a:prstGeom>
          <a:solidFill>
            <a:srgbClr val="FFD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875520" y="219456"/>
            <a:ext cx="1783080" cy="365760"/>
          </a:xfrm>
          <a:prstGeom prst="rect">
            <a:avLst/>
          </a:prstGeom>
          <a:noFill/>
        </p:spPr>
        <p:txBody>
          <a:bodyPr wrap="square">
            <a:spAutoFit/>
          </a:bodyPr>
          <a:lstStyle/>
          <a:p>
            <a:pPr>
              <a:defRPr sz="1000" b="1">
                <a:solidFill>
                  <a:srgbClr val="292040"/>
                </a:solidFill>
                <a:latin typeface="DM Sans"/>
              </a:defRPr>
            </a:pPr>
            <a:r>
              <a:t>OPERATOR STUDIO</a:t>
            </a:r>
          </a:p>
        </p:txBody>
      </p:sp>
      <p:sp>
        <p:nvSpPr>
          <p:cNvPr id="5" name="TextBox 4"/>
          <p:cNvSpPr txBox="1"/>
          <p:nvPr/>
        </p:nvSpPr>
        <p:spPr>
          <a:xfrm>
            <a:off x="548640" y="1097280"/>
            <a:ext cx="5486400" cy="2286000"/>
          </a:xfrm>
          <a:prstGeom prst="rect">
            <a:avLst/>
          </a:prstGeom>
          <a:noFill/>
        </p:spPr>
        <p:txBody>
          <a:bodyPr wrap="square">
            <a:spAutoFit/>
          </a:bodyPr>
          <a:lstStyle/>
          <a:p>
            <a:pPr>
              <a:defRPr sz="3000" b="1">
                <a:solidFill>
                  <a:srgbClr val="292040"/>
                </a:solidFill>
                <a:latin typeface="Fredoka"/>
              </a:defRPr>
            </a:pPr>
            <a:r>
              <a:t>For newsletter creators</a:t>
            </a:r>
          </a:p>
        </p:txBody>
      </p:sp>
      <p:sp>
        <p:nvSpPr>
          <p:cNvPr id="6" name="TextBox 5"/>
          <p:cNvSpPr txBox="1"/>
          <p:nvPr/>
        </p:nvSpPr>
        <p:spPr>
          <a:xfrm>
            <a:off x="594360" y="3657600"/>
            <a:ext cx="5303520" cy="2286000"/>
          </a:xfrm>
          <a:prstGeom prst="rect">
            <a:avLst/>
          </a:prstGeom>
          <a:noFill/>
        </p:spPr>
        <p:txBody>
          <a:bodyPr wrap="square">
            <a:spAutoFit/>
          </a:bodyPr>
          <a:lstStyle/>
          <a:p>
            <a:pPr>
              <a:defRPr sz="2100" b="0">
                <a:solidFill>
                  <a:srgbClr val="292040"/>
                </a:solidFill>
                <a:latin typeface="DM Sans"/>
              </a:defRPr>
            </a:pPr>
            <a:r>
              <a:t>Start with a useful contribution.</a:t>
            </a:r>
          </a:p>
          <a:p>
            <a:pPr>
              <a:defRPr sz="2100" b="0">
                <a:solidFill>
                  <a:srgbClr val="292040"/>
                </a:solidFill>
                <a:latin typeface="DM Sans"/>
              </a:defRPr>
            </a:pPr>
            <a:r>
              <a:t>Give your AI a business, an audience and an objective.</a:t>
            </a:r>
          </a:p>
        </p:txBody>
      </p:sp>
      <p:pic>
        <p:nvPicPr>
          <p:cNvPr id="7" name="Picture 6" descr="fox-studio.png"/>
          <p:cNvPicPr>
            <a:picLocks noChangeAspect="1"/>
          </p:cNvPicPr>
          <p:nvPr/>
        </p:nvPicPr>
        <p:blipFill>
          <a:blip r:embed="rId2"/>
          <a:stretch>
            <a:fillRect/>
          </a:stretch>
        </p:blipFill>
        <p:spPr>
          <a:xfrm>
            <a:off x="6400800" y="1371600"/>
            <a:ext cx="5394960" cy="4046220"/>
          </a:xfrm>
          <a:prstGeom prst="rect">
            <a:avLst/>
          </a:prstGeom>
        </p:spPr>
      </p:pic>
      <p:sp>
        <p:nvSpPr>
          <p:cNvPr id="8" name="TextBox 7"/>
          <p:cNvSpPr txBox="1"/>
          <p:nvPr/>
        </p:nvSpPr>
        <p:spPr>
          <a:xfrm>
            <a:off x="475488" y="6419088"/>
            <a:ext cx="10972800" cy="274320"/>
          </a:xfrm>
          <a:prstGeom prst="rect">
            <a:avLst/>
          </a:prstGeom>
          <a:noFill/>
        </p:spPr>
        <p:txBody>
          <a:bodyPr wrap="square">
            <a:spAutoFit/>
          </a:bodyPr>
          <a:lstStyle/>
          <a:p>
            <a:pPr>
              <a:defRPr sz="1000" b="0">
                <a:solidFill>
                  <a:srgbClr val="292040"/>
                </a:solidFill>
                <a:latin typeface="DM Sans"/>
              </a:defRPr>
            </a:pPr>
            <a:r>
              <a:t>THREADFOX / AMF INDIANA                                     FIELD NOTES / 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9E9"/>
        </a:solidFill>
        <a:effectLst/>
      </p:bgPr>
    </p:bg>
    <p:spTree>
      <p:nvGrpSpPr>
        <p:cNvPr id="1" name=""/>
        <p:cNvGrpSpPr/>
        <p:nvPr/>
      </p:nvGrpSpPr>
      <p:grpSpPr/>
      <p:sp>
        <p:nvSpPr>
          <p:cNvPr id="2" name="TextBox 1"/>
          <p:cNvSpPr txBox="1"/>
          <p:nvPr/>
        </p:nvSpPr>
        <p:spPr>
          <a:xfrm>
            <a:off x="457200" y="164592"/>
            <a:ext cx="4572000" cy="502920"/>
          </a:xfrm>
          <a:prstGeom prst="rect">
            <a:avLst/>
          </a:prstGeom>
          <a:noFill/>
        </p:spPr>
        <p:txBody>
          <a:bodyPr wrap="square">
            <a:spAutoFit/>
          </a:bodyPr>
          <a:lstStyle/>
          <a:p>
            <a:pPr>
              <a:defRPr sz="2500" b="1">
                <a:solidFill>
                  <a:srgbClr val="292040"/>
                </a:solidFill>
                <a:latin typeface="Fredoka"/>
              </a:defRPr>
            </a:pPr>
            <a:r>
              <a:t>ThreadFox</a:t>
            </a:r>
          </a:p>
        </p:txBody>
      </p:sp>
      <p:sp>
        <p:nvSpPr>
          <p:cNvPr id="3" name="Rounded Rectangle 2"/>
          <p:cNvSpPr/>
          <p:nvPr/>
        </p:nvSpPr>
        <p:spPr>
          <a:xfrm>
            <a:off x="9784080" y="228600"/>
            <a:ext cx="1874519" cy="384048"/>
          </a:xfrm>
          <a:prstGeom prst="roundRect">
            <a:avLst/>
          </a:prstGeom>
          <a:solidFill>
            <a:srgbClr val="FFD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875520" y="219456"/>
            <a:ext cx="1783080" cy="365760"/>
          </a:xfrm>
          <a:prstGeom prst="rect">
            <a:avLst/>
          </a:prstGeom>
          <a:noFill/>
        </p:spPr>
        <p:txBody>
          <a:bodyPr wrap="square">
            <a:spAutoFit/>
          </a:bodyPr>
          <a:lstStyle/>
          <a:p>
            <a:pPr>
              <a:defRPr sz="1000" b="1">
                <a:solidFill>
                  <a:srgbClr val="292040"/>
                </a:solidFill>
                <a:latin typeface="DM Sans"/>
              </a:defRPr>
            </a:pPr>
            <a:r>
              <a:t>OPERATOR STUDIO</a:t>
            </a:r>
          </a:p>
        </p:txBody>
      </p:sp>
      <p:sp>
        <p:nvSpPr>
          <p:cNvPr id="5" name="Rounded Rectangle 4"/>
          <p:cNvSpPr/>
          <p:nvPr/>
        </p:nvSpPr>
        <p:spPr>
          <a:xfrm>
            <a:off x="329184" y="960120"/>
            <a:ext cx="11521440" cy="5257800"/>
          </a:xfrm>
          <a:prstGeom prst="roundRect">
            <a:avLst/>
          </a:prstGeom>
          <a:solidFill>
            <a:srgbClr val="DED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03504" y="1170432"/>
            <a:ext cx="10698480" cy="1554480"/>
          </a:xfrm>
          <a:prstGeom prst="rect">
            <a:avLst/>
          </a:prstGeom>
          <a:noFill/>
        </p:spPr>
        <p:txBody>
          <a:bodyPr wrap="square">
            <a:spAutoFit/>
          </a:bodyPr>
          <a:lstStyle/>
          <a:p>
            <a:pPr>
              <a:defRPr sz="3200" b="1">
                <a:solidFill>
                  <a:srgbClr val="292040"/>
                </a:solidFill>
                <a:latin typeface="Fredoka"/>
              </a:defRPr>
            </a:pPr>
            <a:r>
              <a:t>Find the permitted route</a:t>
            </a:r>
          </a:p>
        </p:txBody>
      </p:sp>
      <p:sp>
        <p:nvSpPr>
          <p:cNvPr id="7" name="Rounded Rectangle 6"/>
          <p:cNvSpPr/>
          <p:nvPr/>
        </p:nvSpPr>
        <p:spPr>
          <a:xfrm>
            <a:off x="566928" y="2944368"/>
            <a:ext cx="11045952" cy="2423160"/>
          </a:xfrm>
          <a:prstGeom prst="roundRect">
            <a:avLst/>
          </a:prstGeom>
          <a:solidFill>
            <a:srgbClr val="FFF9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3108960"/>
            <a:ext cx="10561320" cy="2148840"/>
          </a:xfrm>
          <a:prstGeom prst="rect">
            <a:avLst/>
          </a:prstGeom>
          <a:noFill/>
        </p:spPr>
        <p:txBody>
          <a:bodyPr wrap="square">
            <a:spAutoFit/>
          </a:bodyPr>
          <a:lstStyle/>
          <a:p>
            <a:pPr>
              <a:defRPr sz="2300" b="0">
                <a:solidFill>
                  <a:srgbClr val="292040"/>
                </a:solidFill>
                <a:latin typeface="DM Sans"/>
              </a:defRPr>
            </a:pPr>
            <a:r>
              <a:t>Your AI researches current rules.</a:t>
            </a:r>
          </a:p>
          <a:p>
            <a:pPr>
              <a:defRPr sz="2300" b="0">
                <a:solidFill>
                  <a:srgbClr val="292040"/>
                </a:solidFill>
                <a:latin typeface="DM Sans"/>
              </a:defRPr>
            </a:pPr>
            <a:r>
              <a:t>It finds a permitted posting route.</a:t>
            </a:r>
          </a:p>
        </p:txBody>
      </p:sp>
      <p:sp>
        <p:nvSpPr>
          <p:cNvPr id="9" name="TextBox 8"/>
          <p:cNvSpPr txBox="1"/>
          <p:nvPr/>
        </p:nvSpPr>
        <p:spPr>
          <a:xfrm>
            <a:off x="475488" y="6419088"/>
            <a:ext cx="10972800" cy="274320"/>
          </a:xfrm>
          <a:prstGeom prst="rect">
            <a:avLst/>
          </a:prstGeom>
          <a:noFill/>
        </p:spPr>
        <p:txBody>
          <a:bodyPr wrap="square">
            <a:spAutoFit/>
          </a:bodyPr>
          <a:lstStyle/>
          <a:p>
            <a:pPr>
              <a:defRPr sz="1000" b="0">
                <a:solidFill>
                  <a:srgbClr val="292040"/>
                </a:solidFill>
                <a:latin typeface="DM Sans"/>
              </a:defRPr>
            </a:pPr>
            <a:r>
              <a:t>THREADFOX / AMF INDIANA                                     FIELD NOTES / 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9E9"/>
        </a:solidFill>
        <a:effectLst/>
      </p:bgPr>
    </p:bg>
    <p:spTree>
      <p:nvGrpSpPr>
        <p:cNvPr id="1" name=""/>
        <p:cNvGrpSpPr/>
        <p:nvPr/>
      </p:nvGrpSpPr>
      <p:grpSpPr/>
      <p:sp>
        <p:nvSpPr>
          <p:cNvPr id="2" name="TextBox 1"/>
          <p:cNvSpPr txBox="1"/>
          <p:nvPr/>
        </p:nvSpPr>
        <p:spPr>
          <a:xfrm>
            <a:off x="457200" y="164592"/>
            <a:ext cx="4572000" cy="502920"/>
          </a:xfrm>
          <a:prstGeom prst="rect">
            <a:avLst/>
          </a:prstGeom>
          <a:noFill/>
        </p:spPr>
        <p:txBody>
          <a:bodyPr wrap="square">
            <a:spAutoFit/>
          </a:bodyPr>
          <a:lstStyle/>
          <a:p>
            <a:pPr>
              <a:defRPr sz="2500" b="1">
                <a:solidFill>
                  <a:srgbClr val="292040"/>
                </a:solidFill>
                <a:latin typeface="Fredoka"/>
              </a:defRPr>
            </a:pPr>
            <a:r>
              <a:t>ThreadFox</a:t>
            </a:r>
          </a:p>
        </p:txBody>
      </p:sp>
      <p:sp>
        <p:nvSpPr>
          <p:cNvPr id="3" name="Rounded Rectangle 2"/>
          <p:cNvSpPr/>
          <p:nvPr/>
        </p:nvSpPr>
        <p:spPr>
          <a:xfrm>
            <a:off x="9784080" y="228600"/>
            <a:ext cx="1874519" cy="384048"/>
          </a:xfrm>
          <a:prstGeom prst="roundRect">
            <a:avLst/>
          </a:prstGeom>
          <a:solidFill>
            <a:srgbClr val="FFD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875520" y="219456"/>
            <a:ext cx="1783080" cy="365760"/>
          </a:xfrm>
          <a:prstGeom prst="rect">
            <a:avLst/>
          </a:prstGeom>
          <a:noFill/>
        </p:spPr>
        <p:txBody>
          <a:bodyPr wrap="square">
            <a:spAutoFit/>
          </a:bodyPr>
          <a:lstStyle/>
          <a:p>
            <a:pPr>
              <a:defRPr sz="1000" b="1">
                <a:solidFill>
                  <a:srgbClr val="292040"/>
                </a:solidFill>
                <a:latin typeface="DM Sans"/>
              </a:defRPr>
            </a:pPr>
            <a:r>
              <a:t>OPERATOR STUDIO</a:t>
            </a:r>
          </a:p>
        </p:txBody>
      </p:sp>
      <p:sp>
        <p:nvSpPr>
          <p:cNvPr id="5" name="Rounded Rectangle 4"/>
          <p:cNvSpPr/>
          <p:nvPr/>
        </p:nvSpPr>
        <p:spPr>
          <a:xfrm>
            <a:off x="329184" y="960120"/>
            <a:ext cx="11521440" cy="5257800"/>
          </a:xfrm>
          <a:prstGeom prst="roundRect">
            <a:avLst/>
          </a:prstGeom>
          <a:solidFill>
            <a:srgbClr val="DED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03504" y="1170432"/>
            <a:ext cx="10698480" cy="1554480"/>
          </a:xfrm>
          <a:prstGeom prst="rect">
            <a:avLst/>
          </a:prstGeom>
          <a:noFill/>
        </p:spPr>
        <p:txBody>
          <a:bodyPr wrap="square">
            <a:spAutoFit/>
          </a:bodyPr>
          <a:lstStyle/>
          <a:p>
            <a:pPr>
              <a:defRPr sz="3200" b="1">
                <a:solidFill>
                  <a:srgbClr val="292040"/>
                </a:solidFill>
                <a:latin typeface="Fredoka"/>
              </a:defRPr>
            </a:pPr>
            <a:r>
              <a:t>Make the post useful</a:t>
            </a:r>
          </a:p>
        </p:txBody>
      </p:sp>
      <p:sp>
        <p:nvSpPr>
          <p:cNvPr id="7" name="Rounded Rectangle 6"/>
          <p:cNvSpPr/>
          <p:nvPr/>
        </p:nvSpPr>
        <p:spPr>
          <a:xfrm>
            <a:off x="566928" y="2944368"/>
            <a:ext cx="11045952" cy="2423160"/>
          </a:xfrm>
          <a:prstGeom prst="roundRect">
            <a:avLst/>
          </a:prstGeom>
          <a:solidFill>
            <a:srgbClr val="FFF9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3108960"/>
            <a:ext cx="10561320" cy="2148840"/>
          </a:xfrm>
          <a:prstGeom prst="rect">
            <a:avLst/>
          </a:prstGeom>
          <a:noFill/>
        </p:spPr>
        <p:txBody>
          <a:bodyPr wrap="square">
            <a:spAutoFit/>
          </a:bodyPr>
          <a:lstStyle/>
          <a:p>
            <a:pPr>
              <a:defRPr sz="2300" b="0">
                <a:solidFill>
                  <a:srgbClr val="292040"/>
                </a:solidFill>
                <a:latin typeface="DM Sans"/>
              </a:defRPr>
            </a:pPr>
            <a:r>
              <a:t>Offer a three-question balcony growing checklist before suggesting plants.</a:t>
            </a:r>
          </a:p>
        </p:txBody>
      </p:sp>
      <p:sp>
        <p:nvSpPr>
          <p:cNvPr id="9" name="TextBox 8"/>
          <p:cNvSpPr txBox="1"/>
          <p:nvPr/>
        </p:nvSpPr>
        <p:spPr>
          <a:xfrm>
            <a:off x="475488" y="6419088"/>
            <a:ext cx="10972800" cy="274320"/>
          </a:xfrm>
          <a:prstGeom prst="rect">
            <a:avLst/>
          </a:prstGeom>
          <a:noFill/>
        </p:spPr>
        <p:txBody>
          <a:bodyPr wrap="square">
            <a:spAutoFit/>
          </a:bodyPr>
          <a:lstStyle/>
          <a:p>
            <a:pPr>
              <a:defRPr sz="1000" b="0">
                <a:solidFill>
                  <a:srgbClr val="292040"/>
                </a:solidFill>
                <a:latin typeface="DM Sans"/>
              </a:defRPr>
            </a:pPr>
            <a:r>
              <a:t>THREADFOX / AMF INDIANA                                     FIELD NOTES / 03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9E9"/>
        </a:solidFill>
        <a:effectLst/>
      </p:bgPr>
    </p:bg>
    <p:spTree>
      <p:nvGrpSpPr>
        <p:cNvPr id="1" name=""/>
        <p:cNvGrpSpPr/>
        <p:nvPr/>
      </p:nvGrpSpPr>
      <p:grpSpPr/>
      <p:sp>
        <p:nvSpPr>
          <p:cNvPr id="2" name="TextBox 1"/>
          <p:cNvSpPr txBox="1"/>
          <p:nvPr/>
        </p:nvSpPr>
        <p:spPr>
          <a:xfrm>
            <a:off x="457200" y="164592"/>
            <a:ext cx="4572000" cy="502920"/>
          </a:xfrm>
          <a:prstGeom prst="rect">
            <a:avLst/>
          </a:prstGeom>
          <a:noFill/>
        </p:spPr>
        <p:txBody>
          <a:bodyPr wrap="square">
            <a:spAutoFit/>
          </a:bodyPr>
          <a:lstStyle/>
          <a:p>
            <a:pPr>
              <a:defRPr sz="2500" b="1">
                <a:solidFill>
                  <a:srgbClr val="292040"/>
                </a:solidFill>
                <a:latin typeface="Fredoka"/>
              </a:defRPr>
            </a:pPr>
            <a:r>
              <a:t>ThreadFox</a:t>
            </a:r>
          </a:p>
        </p:txBody>
      </p:sp>
      <p:sp>
        <p:nvSpPr>
          <p:cNvPr id="3" name="Rounded Rectangle 2"/>
          <p:cNvSpPr/>
          <p:nvPr/>
        </p:nvSpPr>
        <p:spPr>
          <a:xfrm>
            <a:off x="9784080" y="228600"/>
            <a:ext cx="1874519" cy="384048"/>
          </a:xfrm>
          <a:prstGeom prst="roundRect">
            <a:avLst/>
          </a:prstGeom>
          <a:solidFill>
            <a:srgbClr val="FFD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875520" y="219456"/>
            <a:ext cx="1783080" cy="365760"/>
          </a:xfrm>
          <a:prstGeom prst="rect">
            <a:avLst/>
          </a:prstGeom>
          <a:noFill/>
        </p:spPr>
        <p:txBody>
          <a:bodyPr wrap="square">
            <a:spAutoFit/>
          </a:bodyPr>
          <a:lstStyle/>
          <a:p>
            <a:pPr>
              <a:defRPr sz="1000" b="1">
                <a:solidFill>
                  <a:srgbClr val="292040"/>
                </a:solidFill>
                <a:latin typeface="DM Sans"/>
              </a:defRPr>
            </a:pPr>
            <a:r>
              <a:t>OPERATOR STUDIO</a:t>
            </a:r>
          </a:p>
        </p:txBody>
      </p:sp>
      <p:sp>
        <p:nvSpPr>
          <p:cNvPr id="5" name="Rounded Rectangle 4"/>
          <p:cNvSpPr/>
          <p:nvPr/>
        </p:nvSpPr>
        <p:spPr>
          <a:xfrm>
            <a:off x="329184" y="960120"/>
            <a:ext cx="11521440" cy="5257800"/>
          </a:xfrm>
          <a:prstGeom prst="roundRect">
            <a:avLst/>
          </a:prstGeom>
          <a:solidFill>
            <a:srgbClr val="DED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03504" y="1170432"/>
            <a:ext cx="10698480" cy="1554480"/>
          </a:xfrm>
          <a:prstGeom prst="rect">
            <a:avLst/>
          </a:prstGeom>
          <a:noFill/>
        </p:spPr>
        <p:txBody>
          <a:bodyPr wrap="square">
            <a:spAutoFit/>
          </a:bodyPr>
          <a:lstStyle/>
          <a:p>
            <a:pPr>
              <a:defRPr sz="3200" b="1">
                <a:solidFill>
                  <a:srgbClr val="292040"/>
                </a:solidFill>
                <a:latin typeface="Fredoka"/>
              </a:defRPr>
            </a:pPr>
            <a:r>
              <a:t>Hand the job to your AI</a:t>
            </a:r>
          </a:p>
        </p:txBody>
      </p:sp>
      <p:sp>
        <p:nvSpPr>
          <p:cNvPr id="7" name="Rounded Rectangle 6"/>
          <p:cNvSpPr/>
          <p:nvPr/>
        </p:nvSpPr>
        <p:spPr>
          <a:xfrm>
            <a:off x="566928" y="2944368"/>
            <a:ext cx="11045952" cy="2423160"/>
          </a:xfrm>
          <a:prstGeom prst="roundRect">
            <a:avLst/>
          </a:prstGeom>
          <a:solidFill>
            <a:srgbClr val="FFF9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3108960"/>
            <a:ext cx="10561320" cy="2148840"/>
          </a:xfrm>
          <a:prstGeom prst="rect">
            <a:avLst/>
          </a:prstGeom>
          <a:noFill/>
        </p:spPr>
        <p:txBody>
          <a:bodyPr wrap="square">
            <a:spAutoFit/>
          </a:bodyPr>
          <a:lstStyle/>
          <a:p>
            <a:pPr>
              <a:defRPr sz="2300" b="0">
                <a:solidFill>
                  <a:srgbClr val="292040"/>
                </a:solidFill>
                <a:latin typeface="DM Sans"/>
              </a:defRPr>
            </a:pPr>
            <a:r>
              <a:t>Launch your AI operator.</a:t>
            </a:r>
          </a:p>
          <a:p>
            <a:pPr>
              <a:defRPr sz="2300" b="0">
                <a:solidFill>
                  <a:srgbClr val="292040"/>
                </a:solidFill>
                <a:latin typeface="DM Sans"/>
              </a:defRPr>
            </a:pPr>
            <a:r>
              <a:t>It researches, writes, publishes and follows through.</a:t>
            </a:r>
          </a:p>
        </p:txBody>
      </p:sp>
      <p:sp>
        <p:nvSpPr>
          <p:cNvPr id="9" name="TextBox 8"/>
          <p:cNvSpPr txBox="1"/>
          <p:nvPr/>
        </p:nvSpPr>
        <p:spPr>
          <a:xfrm>
            <a:off x="475488" y="6419088"/>
            <a:ext cx="10972800" cy="274320"/>
          </a:xfrm>
          <a:prstGeom prst="rect">
            <a:avLst/>
          </a:prstGeom>
          <a:noFill/>
        </p:spPr>
        <p:txBody>
          <a:bodyPr wrap="square">
            <a:spAutoFit/>
          </a:bodyPr>
          <a:lstStyle/>
          <a:p>
            <a:pPr>
              <a:defRPr sz="1000" b="0">
                <a:solidFill>
                  <a:srgbClr val="292040"/>
                </a:solidFill>
                <a:latin typeface="DM Sans"/>
              </a:defRPr>
            </a:pPr>
            <a:r>
              <a:t>THREADFOX / AMF INDIANA                                     FIELD NOTES / 04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ThreadFox / For newsletter creators</dc:title>
  <dc:subject/>
  <dc:creator>AMF Indiana</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